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3" r:id="rId4"/>
    <p:sldId id="284" r:id="rId5"/>
    <p:sldId id="286" r:id="rId6"/>
    <p:sldId id="288" r:id="rId7"/>
    <p:sldId id="289" r:id="rId8"/>
    <p:sldId id="287" r:id="rId9"/>
    <p:sldId id="285"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1" r:id="rId24"/>
    <p:sldId id="272" r:id="rId25"/>
    <p:sldId id="273" r:id="rId26"/>
    <p:sldId id="274" r:id="rId27"/>
    <p:sldId id="275" r:id="rId28"/>
    <p:sldId id="276" r:id="rId29"/>
    <p:sldId id="277" r:id="rId30"/>
    <p:sldId id="278" r:id="rId31"/>
    <p:sldId id="279" r:id="rId32"/>
    <p:sldId id="280" r:id="rId33"/>
    <p:sldId id="28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NANO</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is </a:t>
            </a:r>
            <a:r>
              <a:rPr lang="en-US" dirty="0" err="1" smtClean="0"/>
              <a:t>nano</a:t>
            </a:r>
            <a:r>
              <a:rPr lang="en-US" dirty="0" smtClean="0"/>
              <a:t> technology</a:t>
            </a:r>
            <a:endParaRPr lang="en-US" dirty="0"/>
          </a:p>
        </p:txBody>
      </p:sp>
      <p:sp>
        <p:nvSpPr>
          <p:cNvPr id="3" name="Content Placeholder 2"/>
          <p:cNvSpPr>
            <a:spLocks noGrp="1"/>
          </p:cNvSpPr>
          <p:nvPr>
            <p:ph idx="1"/>
          </p:nvPr>
        </p:nvSpPr>
        <p:spPr/>
        <p:txBody>
          <a:bodyPr/>
          <a:lstStyle/>
          <a:p>
            <a:r>
              <a:rPr lang="en-US" dirty="0" smtClean="0"/>
              <a:t>It </a:t>
            </a:r>
            <a:r>
              <a:rPr lang="en-US" dirty="0" smtClean="0"/>
              <a:t>is the collaboration of chemistry, physics, biology, material science ,computer with engineering – science and engineering focused on creating materials, devices and systems at atomic and molecular level.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an anticipated manufacturing technology that allows through, inexpensive control of structure of matter by working with atoms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Nobel laureate Richard Feynman </a:t>
            </a:r>
          </a:p>
          <a:p>
            <a:r>
              <a:rPr lang="en-US" dirty="0" smtClean="0"/>
              <a:t>In 1959- principles of physics do not speak against the possibility of </a:t>
            </a:r>
            <a:r>
              <a:rPr lang="en-US" dirty="0" err="1" smtClean="0"/>
              <a:t>manoeuvring</a:t>
            </a:r>
            <a:r>
              <a:rPr lang="en-US" dirty="0" smtClean="0"/>
              <a:t> things atom by atom- </a:t>
            </a:r>
          </a:p>
          <a:p>
            <a:r>
              <a:rPr lang="en-US" dirty="0" smtClean="0"/>
              <a:t>there is plenty of room at bottom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Drexler </a:t>
            </a:r>
          </a:p>
          <a:p>
            <a:r>
              <a:rPr lang="en-US" dirty="0" smtClean="0"/>
              <a:t>Nanotechnology is the principle of atom manipulation atom by atom, through control of the structure of matter at the molecular level.</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Binning and Rohrer </a:t>
            </a:r>
          </a:p>
          <a:p>
            <a:r>
              <a:rPr lang="en-US" dirty="0" smtClean="0"/>
              <a:t>Expanded Drexler’s theory in practical way</a:t>
            </a:r>
          </a:p>
          <a:p>
            <a:r>
              <a:rPr lang="en-US" dirty="0" smtClean="0"/>
              <a:t>1981 they were the first to ‘see’ atoms and hence made nanotechnology possible</a:t>
            </a:r>
          </a:p>
          <a:p>
            <a:r>
              <a:rPr lang="en-US" dirty="0" smtClean="0"/>
              <a:t>Able to pick up and move atoms to build structures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Origin of the word nano comes from the Greek word for ‘dwarf’</a:t>
            </a:r>
          </a:p>
          <a:p>
            <a:r>
              <a:rPr lang="en-US" dirty="0" smtClean="0"/>
              <a:t>Scientifically nano means 10</a:t>
            </a:r>
            <a:r>
              <a:rPr lang="en-US" baseline="30000" dirty="0" smtClean="0"/>
              <a:t>-9</a:t>
            </a:r>
          </a:p>
          <a:p>
            <a:r>
              <a:rPr lang="en-US" dirty="0" smtClean="0"/>
              <a:t>So nano technology means building useful things at 10</a:t>
            </a:r>
            <a:r>
              <a:rPr lang="en-US" baseline="30000" dirty="0" smtClean="0"/>
              <a:t>-9</a:t>
            </a:r>
            <a:r>
              <a:rPr lang="en-US" dirty="0" smtClean="0"/>
              <a:t> level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Assemblers</a:t>
            </a:r>
            <a:endParaRPr lang="en-US" dirty="0"/>
          </a:p>
        </p:txBody>
      </p:sp>
      <p:sp>
        <p:nvSpPr>
          <p:cNvPr id="3" name="Content Placeholder 2"/>
          <p:cNvSpPr>
            <a:spLocks noGrp="1"/>
          </p:cNvSpPr>
          <p:nvPr>
            <p:ph idx="1"/>
          </p:nvPr>
        </p:nvSpPr>
        <p:spPr/>
        <p:txBody>
          <a:bodyPr>
            <a:normAutofit lnSpcReduction="10000"/>
          </a:bodyPr>
          <a:lstStyle/>
          <a:p>
            <a:r>
              <a:rPr lang="en-US" dirty="0" smtClean="0"/>
              <a:t>machine </a:t>
            </a:r>
            <a:r>
              <a:rPr lang="en-US" dirty="0" smtClean="0"/>
              <a:t>that will produce vast number of nano structures and also produce other machines to do this</a:t>
            </a:r>
          </a:p>
          <a:p>
            <a:pPr>
              <a:buNone/>
            </a:pPr>
            <a:r>
              <a:rPr lang="en-US" dirty="0" smtClean="0"/>
              <a:t>(OR) device having a </a:t>
            </a:r>
            <a:r>
              <a:rPr lang="en-US" dirty="0" err="1" smtClean="0"/>
              <a:t>nanorobot</a:t>
            </a:r>
            <a:r>
              <a:rPr lang="en-US" dirty="0" smtClean="0"/>
              <a:t> under computer control</a:t>
            </a:r>
          </a:p>
          <a:p>
            <a:pPr>
              <a:buNone/>
            </a:pPr>
            <a:r>
              <a:rPr lang="en-US" dirty="0" smtClean="0"/>
              <a:t> - can both build nano machine and reproduce itself in the same process</a:t>
            </a:r>
          </a:p>
          <a:p>
            <a:pPr>
              <a:buNone/>
            </a:pPr>
            <a:r>
              <a:rPr lang="en-US" dirty="0" err="1" smtClean="0"/>
              <a:t>i</a:t>
            </a:r>
            <a:r>
              <a:rPr lang="en-US" dirty="0" err="1" smtClean="0"/>
              <a:t>e</a:t>
            </a:r>
            <a:r>
              <a:rPr lang="en-US" dirty="0" smtClean="0"/>
              <a:t> </a:t>
            </a:r>
            <a:r>
              <a:rPr lang="en-US" dirty="0" smtClean="0"/>
              <a:t>they can build copies of them selves – </a:t>
            </a:r>
            <a:r>
              <a:rPr lang="en-US" dirty="0" err="1" smtClean="0"/>
              <a:t>ie</a:t>
            </a:r>
            <a:r>
              <a:rPr lang="en-US" dirty="0" smtClean="0"/>
              <a:t> to replicate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Able to build objects cheaply- by ensuring that each atom is properly placed- high quality products and reliability- left over molecules disassembled and reused –so clean process</a:t>
            </a:r>
          </a:p>
          <a:p>
            <a:r>
              <a:rPr lang="en-US" dirty="0" smtClean="0"/>
              <a:t>Able to form any one of several different kinds of chemical bonds.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this a fiction</a:t>
            </a:r>
          </a:p>
          <a:p>
            <a:r>
              <a:rPr lang="en-US" dirty="0" smtClean="0"/>
              <a:t>These type already exist in biology called as ribosome's.</a:t>
            </a:r>
          </a:p>
          <a:p>
            <a:r>
              <a:rPr lang="en-US" dirty="0" smtClean="0"/>
              <a:t>Can these assemblers misused?</a:t>
            </a:r>
          </a:p>
          <a:p>
            <a:r>
              <a:rPr lang="en-US" dirty="0" smtClean="0"/>
              <a:t>Nano machine viruses?</a:t>
            </a:r>
          </a:p>
          <a:p>
            <a:r>
              <a:rPr lang="en-US" dirty="0" smtClean="0"/>
              <a:t>Combine biotechnology, nanotechnology and genetic engineering – new life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Difference between a tool and a machine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matter is composed of discrete entities called atoms. </a:t>
            </a:r>
          </a:p>
          <a:p>
            <a:r>
              <a:rPr lang="en-US" dirty="0" smtClean="0"/>
              <a:t>Feynman </a:t>
            </a:r>
            <a:r>
              <a:rPr lang="en-US" dirty="0" smtClean="0"/>
              <a:t> </a:t>
            </a:r>
            <a:r>
              <a:rPr lang="en-US" dirty="0" smtClean="0"/>
              <a:t>in his 1960 article '</a:t>
            </a:r>
            <a:r>
              <a:rPr lang="en-US" i="1" dirty="0" smtClean="0"/>
              <a:t>There's plenty of room </a:t>
            </a:r>
            <a:r>
              <a:rPr lang="en-US" i="1" dirty="0" smtClean="0"/>
              <a:t>at the bottom</a:t>
            </a:r>
            <a:r>
              <a:rPr lang="en-US" dirty="0" smtClean="0"/>
              <a:t>'</a:t>
            </a:r>
            <a:endParaRPr lang="en-US" i="1" dirty="0" smtClean="0"/>
          </a:p>
          <a:p>
            <a:r>
              <a:rPr lang="en-US" dirty="0" err="1" smtClean="0"/>
              <a:t>Nano</a:t>
            </a:r>
            <a:r>
              <a:rPr lang="en-US" dirty="0" smtClean="0"/>
              <a:t> materials </a:t>
            </a:r>
            <a:r>
              <a:rPr lang="en-US" dirty="0" smtClean="0"/>
              <a:t>are found in both biological systems and man-made </a:t>
            </a:r>
            <a:r>
              <a:rPr lang="en-US" dirty="0" smtClean="0"/>
              <a:t>structures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Nanotechnology is largely concerned with solid phase because molecules or atoms do not move around so much –so easy to see</a:t>
            </a:r>
          </a:p>
          <a:p>
            <a:r>
              <a:rPr lang="en-US" dirty="0" smtClean="0"/>
              <a:t>In solid phase regular arrangement is easy- both amorphous and crystalline possible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Nanotechnology is concerned with single layers of atoms or molecules.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down and bottom up</a:t>
            </a:r>
            <a:endParaRPr lang="en-US" dirty="0"/>
          </a:p>
        </p:txBody>
      </p:sp>
      <p:sp>
        <p:nvSpPr>
          <p:cNvPr id="3" name="Content Placeholder 2"/>
          <p:cNvSpPr>
            <a:spLocks noGrp="1"/>
          </p:cNvSpPr>
          <p:nvPr>
            <p:ph idx="1"/>
          </p:nvPr>
        </p:nvSpPr>
        <p:spPr/>
        <p:txBody>
          <a:bodyPr/>
          <a:lstStyle/>
          <a:p>
            <a:r>
              <a:rPr lang="en-US" dirty="0" smtClean="0"/>
              <a:t>Two approaches to create very small machines and devises</a:t>
            </a:r>
          </a:p>
          <a:p>
            <a:r>
              <a:rPr lang="en-US" dirty="0" smtClean="0"/>
              <a:t>Top down approach- </a:t>
            </a:r>
          </a:p>
          <a:p>
            <a:r>
              <a:rPr lang="en-US" dirty="0" smtClean="0"/>
              <a:t>Bottom up  approach-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 of things</a:t>
            </a:r>
            <a:endParaRPr lang="en-US" dirty="0"/>
          </a:p>
        </p:txBody>
      </p:sp>
      <p:sp>
        <p:nvSpPr>
          <p:cNvPr id="3" name="Content Placeholder 2"/>
          <p:cNvSpPr>
            <a:spLocks noGrp="1"/>
          </p:cNvSpPr>
          <p:nvPr>
            <p:ph idx="1"/>
          </p:nvPr>
        </p:nvSpPr>
        <p:spPr/>
        <p:txBody>
          <a:bodyPr/>
          <a:lstStyle/>
          <a:p>
            <a:pPr>
              <a:defRPr/>
            </a:pPr>
            <a:r>
              <a:rPr lang="en-US" dirty="0" smtClean="0"/>
              <a:t>1 nanometer (nm) is approx the width of 10 hydrogen atoms, 30 metal atoms or 1 sugar molecule.</a:t>
            </a:r>
          </a:p>
          <a:p>
            <a:pPr>
              <a:defRPr/>
            </a:pPr>
            <a:r>
              <a:rPr lang="en-US" dirty="0" smtClean="0"/>
              <a:t> 1nm = 1/1000  width of typical bacterium</a:t>
            </a:r>
          </a:p>
          <a:p>
            <a:pPr>
              <a:defRPr/>
            </a:pPr>
            <a:r>
              <a:rPr lang="en-US" dirty="0" smtClean="0"/>
              <a:t> 1nm = millionth the size of a pinhead</a:t>
            </a:r>
          </a:p>
          <a:p>
            <a:pPr>
              <a:buNone/>
              <a:defRPr/>
            </a:pPr>
            <a:r>
              <a:rPr lang="en-US" dirty="0" smtClean="0"/>
              <a:t>   </a:t>
            </a:r>
          </a:p>
          <a:p>
            <a:pPr>
              <a:buNone/>
              <a:defRPr/>
            </a:pPr>
            <a:r>
              <a:rPr lang="en-US" dirty="0" smtClean="0"/>
              <a:t>   Why can’t </a:t>
            </a:r>
            <a:r>
              <a:rPr lang="en-US" dirty="0" smtClean="0"/>
              <a:t>we </a:t>
            </a:r>
            <a:r>
              <a:rPr lang="en-US" dirty="0" smtClean="0"/>
              <a:t>write the entire 24 </a:t>
            </a:r>
            <a:r>
              <a:rPr lang="en-US" dirty="0" err="1" smtClean="0"/>
              <a:t>vols</a:t>
            </a:r>
            <a:r>
              <a:rPr lang="en-US" dirty="0" smtClean="0"/>
              <a:t> of the </a:t>
            </a:r>
            <a:r>
              <a:rPr lang="en-US" dirty="0" err="1" smtClean="0"/>
              <a:t>Encylopedia</a:t>
            </a:r>
            <a:r>
              <a:rPr lang="en-US" dirty="0" smtClean="0"/>
              <a:t> </a:t>
            </a:r>
            <a:r>
              <a:rPr lang="en-US" dirty="0" err="1" smtClean="0"/>
              <a:t>Brittanica</a:t>
            </a:r>
            <a:r>
              <a:rPr lang="en-US" dirty="0" smtClean="0"/>
              <a:t> on a pin head?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defRPr/>
            </a:pPr>
            <a:r>
              <a:rPr lang="en-US" dirty="0" smtClean="0"/>
              <a:t>1 inch approx. 2.45cm </a:t>
            </a:r>
          </a:p>
          <a:p>
            <a:pPr>
              <a:defRPr/>
            </a:pPr>
            <a:r>
              <a:rPr lang="en-US" sz="3600" dirty="0" smtClean="0"/>
              <a:t> </a:t>
            </a:r>
            <a:r>
              <a:rPr lang="en-US" dirty="0" smtClean="0"/>
              <a:t>Magnify the pin head 25,000 times</a:t>
            </a:r>
          </a:p>
          <a:p>
            <a:pPr>
              <a:defRPr/>
            </a:pPr>
            <a:r>
              <a:rPr lang="en-US" dirty="0" smtClean="0"/>
              <a:t> area of pin head is then equal to the area of all the pages of the </a:t>
            </a:r>
            <a:r>
              <a:rPr lang="en-US" dirty="0" err="1" smtClean="0"/>
              <a:t>Encylopedia</a:t>
            </a:r>
            <a:r>
              <a:rPr lang="en-US" dirty="0" smtClean="0"/>
              <a:t> Britannica.</a:t>
            </a:r>
          </a:p>
          <a:p>
            <a:pPr>
              <a:defRPr/>
            </a:pPr>
            <a:r>
              <a:rPr lang="en-US" dirty="0" smtClean="0"/>
              <a:t> All you have to do is reduce the size of the writing by 25,000 </a:t>
            </a:r>
            <a:r>
              <a:rPr lang="en-US" dirty="0" smtClean="0"/>
              <a:t>times</a:t>
            </a:r>
            <a:endParaRPr lang="en-US" dirty="0" smtClean="0"/>
          </a:p>
          <a:p>
            <a:pPr>
              <a:defRPr/>
            </a:pPr>
            <a:r>
              <a:rPr lang="en-US" dirty="0" smtClean="0"/>
              <a:t>Each dot on a page of the Encyclopedia has a diameter 1/120 inch roughly or 0.204mm. De-magnify 25,000 times gives us a diameter 8.2nm or about 30 atoms across in a typical metal (which they use for pins).</a:t>
            </a:r>
          </a:p>
          <a:p>
            <a:pPr>
              <a:defRPr/>
            </a:pPr>
            <a:r>
              <a:rPr lang="en-US" dirty="0" smtClean="0">
                <a:solidFill>
                  <a:srgbClr val="E20904"/>
                </a:solidFill>
              </a:rPr>
              <a:t>So there’s plenty of room to write Britannica on a pin head.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nSpc>
                <a:spcPct val="80000"/>
              </a:lnSpc>
              <a:defRPr/>
            </a:pPr>
            <a:r>
              <a:rPr lang="en-US" dirty="0" smtClean="0"/>
              <a:t>Library of congress has approx 9 million vols.</a:t>
            </a:r>
          </a:p>
          <a:p>
            <a:pPr>
              <a:lnSpc>
                <a:spcPct val="80000"/>
              </a:lnSpc>
              <a:defRPr/>
            </a:pPr>
            <a:r>
              <a:rPr lang="en-US" dirty="0" smtClean="0"/>
              <a:t>British museum has 5 million or so</a:t>
            </a:r>
          </a:p>
          <a:p>
            <a:pPr>
              <a:lnSpc>
                <a:spcPct val="80000"/>
              </a:lnSpc>
              <a:defRPr/>
            </a:pPr>
            <a:r>
              <a:rPr lang="en-US" dirty="0" smtClean="0"/>
              <a:t>National Library in France has 5 million also</a:t>
            </a:r>
          </a:p>
          <a:p>
            <a:pPr>
              <a:lnSpc>
                <a:spcPct val="80000"/>
              </a:lnSpc>
              <a:defRPr/>
            </a:pPr>
            <a:r>
              <a:rPr lang="en-US" dirty="0" smtClean="0"/>
              <a:t>There are many duplications so lets guess at 24 million vols. of interest in the world. </a:t>
            </a:r>
          </a:p>
          <a:p>
            <a:pPr>
              <a:lnSpc>
                <a:spcPct val="80000"/>
              </a:lnSpc>
              <a:defRPr/>
            </a:pPr>
            <a:r>
              <a:rPr lang="en-US" dirty="0" smtClean="0"/>
              <a:t>How much space would this take if </a:t>
            </a:r>
            <a:r>
              <a:rPr lang="en-US" dirty="0" smtClean="0"/>
              <a:t>we </a:t>
            </a:r>
            <a:r>
              <a:rPr lang="en-US" dirty="0" smtClean="0"/>
              <a:t>de-magnify by 25,000 times?</a:t>
            </a:r>
          </a:p>
          <a:p>
            <a:pPr>
              <a:lnSpc>
                <a:spcPct val="80000"/>
              </a:lnSpc>
              <a:defRPr/>
            </a:pPr>
            <a:r>
              <a:rPr lang="en-US" dirty="0" smtClean="0"/>
              <a:t>It would take 1 million pin heads of course!! </a:t>
            </a:r>
            <a:r>
              <a:rPr lang="en-US" sz="2800" dirty="0" smtClean="0"/>
              <a:t>INSTEAD OF 24 VOLS. WE HAVE 24 MILLION VOLS</a:t>
            </a:r>
            <a:r>
              <a:rPr lang="en-US" sz="2800" dirty="0" smtClean="0"/>
              <a:t>.</a:t>
            </a:r>
          </a:p>
          <a:p>
            <a:pPr>
              <a:lnSpc>
                <a:spcPct val="80000"/>
              </a:lnSpc>
              <a:defRPr/>
            </a:pPr>
            <a:endParaRPr lang="en-US" sz="2800" dirty="0" smtClean="0"/>
          </a:p>
          <a:p>
            <a:pPr>
              <a:lnSpc>
                <a:spcPct val="80000"/>
              </a:lnSpc>
              <a:defRPr/>
            </a:pPr>
            <a:r>
              <a:rPr lang="en-US" dirty="0" smtClean="0"/>
              <a:t>1 million pinheads can be put together to form a flat square 1000x1000 pinheads about 3906 sq inches or 36 pages of 12x9inch paper. (36 pages is a small magazine- all the vols. in the world could be written on it)</a:t>
            </a:r>
          </a:p>
          <a:p>
            <a:pPr>
              <a:lnSpc>
                <a:spcPct val="80000"/>
              </a:lnSpc>
              <a:buNone/>
              <a:defRPr/>
            </a:pPr>
            <a:endParaRPr lang="en-US" dirty="0" smtClean="0">
              <a:solidFill>
                <a:srgbClr val="E20904"/>
              </a:solidFill>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defRPr/>
            </a:pPr>
            <a:r>
              <a:rPr lang="en-US" dirty="0" smtClean="0"/>
              <a:t>In the section on </a:t>
            </a:r>
            <a:r>
              <a:rPr lang="en-US" u="sng" dirty="0" smtClean="0"/>
              <a:t>“Information on a small scale”</a:t>
            </a:r>
            <a:r>
              <a:rPr lang="en-US" dirty="0" smtClean="0"/>
              <a:t> Feynman calculates the number of bits of information there are in all the vols. in the world</a:t>
            </a:r>
            <a:r>
              <a:rPr lang="en-US" sz="3600" dirty="0" smtClean="0"/>
              <a:t> </a:t>
            </a:r>
            <a:r>
              <a:rPr lang="en-US" sz="2800" dirty="0" smtClean="0"/>
              <a:t>(assuming they are all as big as a vol. of Encyclopedia Britt.) </a:t>
            </a:r>
          </a:p>
          <a:p>
            <a:pPr>
              <a:defRPr/>
            </a:pPr>
            <a:endParaRPr lang="en-US" sz="2800" dirty="0" smtClean="0"/>
          </a:p>
          <a:p>
            <a:pPr>
              <a:buNone/>
              <a:defRPr/>
            </a:pPr>
            <a:r>
              <a:rPr lang="en-US" sz="2800" dirty="0" smtClean="0"/>
              <a:t>                  Bits of information in total. 6 or 7 bits per letter.</a:t>
            </a:r>
          </a:p>
          <a:p>
            <a:pPr>
              <a:defRPr/>
            </a:pPr>
            <a:r>
              <a:rPr lang="en-US" sz="2800" dirty="0" smtClean="0"/>
              <a:t> </a:t>
            </a:r>
            <a:r>
              <a:rPr lang="en-US" dirty="0" smtClean="0"/>
              <a:t>Allow each bit 100 or 5x5x4 atoms. Using all the bulk volume of the material, not just the surface, then all information in all the vols. in the world can be stored in a cube of material 1/200 inch wide. This is the size of a small grain of dust.   </a:t>
            </a:r>
            <a:r>
              <a:rPr lang="en-US" dirty="0" smtClean="0">
                <a:solidFill>
                  <a:srgbClr val="E20904"/>
                </a:solidFill>
              </a:rPr>
              <a:t>There’s PLENTY of room at the bottom!!</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Problems in biology and chemistry now </a:t>
            </a:r>
            <a:r>
              <a:rPr lang="en-US" dirty="0" smtClean="0"/>
              <a:t>answered</a:t>
            </a:r>
            <a:endParaRPr lang="en-US" dirty="0"/>
          </a:p>
        </p:txBody>
      </p:sp>
      <p:sp>
        <p:nvSpPr>
          <p:cNvPr id="3" name="Content Placeholder 2"/>
          <p:cNvSpPr>
            <a:spLocks noGrp="1"/>
          </p:cNvSpPr>
          <p:nvPr>
            <p:ph idx="1"/>
          </p:nvPr>
        </p:nvSpPr>
        <p:spPr/>
        <p:txBody>
          <a:bodyPr>
            <a:normAutofit fontScale="70000" lnSpcReduction="20000"/>
          </a:bodyPr>
          <a:lstStyle/>
          <a:p>
            <a:pPr>
              <a:defRPr/>
            </a:pPr>
            <a:r>
              <a:rPr lang="en-US" dirty="0" smtClean="0"/>
              <a:t> Feynman asked what are the most pressing problems in biology today 1959?</a:t>
            </a:r>
          </a:p>
          <a:p>
            <a:pPr>
              <a:defRPr/>
            </a:pPr>
            <a:r>
              <a:rPr lang="en-US" dirty="0" smtClean="0"/>
              <a:t>What are the base sequences in DNA?</a:t>
            </a:r>
          </a:p>
          <a:p>
            <a:pPr>
              <a:defRPr/>
            </a:pPr>
            <a:r>
              <a:rPr lang="en-US" dirty="0" smtClean="0"/>
              <a:t>What happens when you have a mutation?</a:t>
            </a:r>
          </a:p>
          <a:p>
            <a:pPr>
              <a:defRPr/>
            </a:pPr>
            <a:r>
              <a:rPr lang="en-US" dirty="0" smtClean="0"/>
              <a:t>How is the base order in the DNA connected to the order of the amino acids in the protein?</a:t>
            </a:r>
          </a:p>
          <a:p>
            <a:pPr>
              <a:defRPr/>
            </a:pPr>
            <a:r>
              <a:rPr lang="en-US" dirty="0" smtClean="0"/>
              <a:t>What is the structure of the RNA; is it a single chain or double chain and how does it relate to DNA?</a:t>
            </a:r>
          </a:p>
          <a:p>
            <a:pPr>
              <a:defRPr/>
            </a:pPr>
            <a:r>
              <a:rPr lang="en-US" dirty="0" smtClean="0"/>
              <a:t>How are the proteins synthesized?</a:t>
            </a:r>
          </a:p>
          <a:p>
            <a:pPr>
              <a:defRPr/>
            </a:pPr>
            <a:r>
              <a:rPr lang="en-US" dirty="0" smtClean="0"/>
              <a:t>Where do the RNA go? Where do the proteins sit? The amino acids?</a:t>
            </a:r>
          </a:p>
          <a:p>
            <a:pPr>
              <a:defRPr/>
            </a:pPr>
            <a:r>
              <a:rPr lang="en-US" dirty="0" smtClean="0"/>
              <a:t>In photosynthesis, where does the chlorophyll go?</a:t>
            </a:r>
          </a:p>
          <a:p>
            <a:pPr>
              <a:buNone/>
              <a:defRPr/>
            </a:pPr>
            <a:r>
              <a:rPr lang="en-US" dirty="0" smtClean="0"/>
              <a:t>     What is the system for converting light into energy in plants?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 is easy to answer some of these questions. You just look at the </a:t>
            </a:r>
            <a:r>
              <a:rPr lang="en-US" dirty="0" smtClean="0"/>
              <a:t>thing</a:t>
            </a:r>
            <a:endParaRPr lang="en-US" dirty="0"/>
          </a:p>
        </p:txBody>
      </p:sp>
      <p:sp>
        <p:nvSpPr>
          <p:cNvPr id="3" name="Content Placeholder 2"/>
          <p:cNvSpPr>
            <a:spLocks noGrp="1"/>
          </p:cNvSpPr>
          <p:nvPr>
            <p:ph idx="1"/>
          </p:nvPr>
        </p:nvSpPr>
        <p:spPr/>
        <p:txBody>
          <a:bodyPr/>
          <a:lstStyle/>
          <a:p>
            <a:pPr>
              <a:defRPr/>
            </a:pPr>
            <a:r>
              <a:rPr lang="en-US" dirty="0" smtClean="0"/>
              <a:t>In 1959, the microscopes where a bit too crude- not any more.</a:t>
            </a:r>
          </a:p>
          <a:p>
            <a:pPr>
              <a:buNone/>
              <a:defRPr/>
            </a:pPr>
            <a:r>
              <a:rPr lang="en-US" dirty="0" smtClean="0">
                <a:solidFill>
                  <a:srgbClr val="E20904"/>
                </a:solidFill>
              </a:rPr>
              <a:t>   </a:t>
            </a:r>
            <a:r>
              <a:rPr lang="en-US" dirty="0" smtClean="0"/>
              <a:t>Can physicists do something about chemistry– namely explain synthesis? Is there a physical way to synthesize any chemical substance?</a:t>
            </a:r>
          </a:p>
          <a:p>
            <a:pPr>
              <a:defRPr/>
            </a:pPr>
            <a:r>
              <a:rPr lang="en-US" dirty="0" smtClean="0"/>
              <a:t>Not in 1959, but now </a:t>
            </a:r>
            <a:r>
              <a:rPr lang="en-US" dirty="0" smtClean="0"/>
              <a:t> </a:t>
            </a:r>
            <a:r>
              <a:rPr lang="en-US" dirty="0" smtClean="0"/>
              <a:t>progress is being made in this area.</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few nanometer milestones reached</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defRPr/>
            </a:pPr>
            <a:r>
              <a:rPr lang="en-US" dirty="0" smtClean="0"/>
              <a:t>1959 Feynman’s talk- prospects for miniaturization investigated</a:t>
            </a:r>
          </a:p>
          <a:p>
            <a:pPr>
              <a:lnSpc>
                <a:spcPct val="90000"/>
              </a:lnSpc>
              <a:defRPr/>
            </a:pPr>
            <a:r>
              <a:rPr lang="en-US" dirty="0" smtClean="0"/>
              <a:t>1968 Alfred Cho and John Arthur of Bell labs invent molecular –beam </a:t>
            </a:r>
            <a:r>
              <a:rPr lang="en-US" dirty="0" err="1" smtClean="0"/>
              <a:t>epitaxy</a:t>
            </a:r>
            <a:r>
              <a:rPr lang="en-US" dirty="0" smtClean="0"/>
              <a:t>, a technique to deposit single atomic layers on a surface</a:t>
            </a:r>
          </a:p>
          <a:p>
            <a:pPr>
              <a:lnSpc>
                <a:spcPct val="90000"/>
              </a:lnSpc>
              <a:defRPr/>
            </a:pPr>
            <a:r>
              <a:rPr lang="en-US" dirty="0" smtClean="0"/>
              <a:t>1981 </a:t>
            </a:r>
            <a:r>
              <a:rPr lang="en-US" dirty="0" err="1" smtClean="0"/>
              <a:t>Gerd</a:t>
            </a:r>
            <a:r>
              <a:rPr lang="en-US" dirty="0" smtClean="0"/>
              <a:t> Binnig and Heinrich Rohrer create the STM which can image single atoms. Nobel prize.</a:t>
            </a:r>
          </a:p>
          <a:p>
            <a:pPr>
              <a:lnSpc>
                <a:spcPct val="90000"/>
              </a:lnSpc>
              <a:defRPr/>
            </a:pPr>
            <a:r>
              <a:rPr lang="en-US" dirty="0" smtClean="0"/>
              <a:t>1985 Robert Curl, Harold </a:t>
            </a:r>
            <a:r>
              <a:rPr lang="en-US" dirty="0" err="1" smtClean="0"/>
              <a:t>Kroto</a:t>
            </a:r>
            <a:r>
              <a:rPr lang="en-US" dirty="0" smtClean="0"/>
              <a:t> and Richard Smalley discover </a:t>
            </a:r>
            <a:r>
              <a:rPr lang="en-US" dirty="0" err="1" smtClean="0"/>
              <a:t>bucky</a:t>
            </a:r>
            <a:r>
              <a:rPr lang="en-US" dirty="0" smtClean="0"/>
              <a:t> balls </a:t>
            </a:r>
            <a:r>
              <a:rPr lang="en-US" dirty="0" smtClean="0"/>
              <a:t>which are about </a:t>
            </a:r>
          </a:p>
          <a:p>
            <a:pPr>
              <a:lnSpc>
                <a:spcPct val="90000"/>
              </a:lnSpc>
              <a:buNone/>
              <a:defRPr/>
            </a:pPr>
            <a:r>
              <a:rPr lang="en-US" dirty="0" smtClean="0"/>
              <a:t>    1 nm in diameter</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Nature has been </a:t>
            </a:r>
            <a:r>
              <a:rPr lang="en-US" dirty="0" smtClean="0"/>
              <a:t>using </a:t>
            </a:r>
            <a:r>
              <a:rPr lang="en-US" dirty="0" err="1" smtClean="0"/>
              <a:t>nano</a:t>
            </a:r>
            <a:r>
              <a:rPr lang="en-US" dirty="0" smtClean="0"/>
              <a:t> materials </a:t>
            </a:r>
            <a:r>
              <a:rPr lang="en-US" dirty="0" smtClean="0"/>
              <a:t>for millions of years. </a:t>
            </a:r>
            <a:endParaRPr lang="en-US" dirty="0" smtClean="0"/>
          </a:p>
          <a:p>
            <a:r>
              <a:rPr lang="en-US" dirty="0" smtClean="0"/>
              <a:t>As </a:t>
            </a:r>
            <a:r>
              <a:rPr lang="en-US" dirty="0" smtClean="0"/>
              <a:t>Dickson has noted </a:t>
            </a:r>
            <a:r>
              <a:rPr lang="en-US" dirty="0" smtClean="0"/>
              <a:t> </a:t>
            </a:r>
            <a:r>
              <a:rPr lang="en-US" dirty="0" smtClean="0"/>
              <a:t>'Life itself could be regarded as </a:t>
            </a:r>
            <a:r>
              <a:rPr lang="en-US" dirty="0" smtClean="0"/>
              <a:t>a </a:t>
            </a:r>
            <a:r>
              <a:rPr lang="en-US" dirty="0" err="1" smtClean="0"/>
              <a:t>nanophase</a:t>
            </a:r>
            <a:r>
              <a:rPr lang="en-US" dirty="0" smtClean="0"/>
              <a:t> </a:t>
            </a:r>
            <a:r>
              <a:rPr lang="en-US" dirty="0" smtClean="0"/>
              <a:t>system</a:t>
            </a:r>
            <a:r>
              <a:rPr lang="en-US" dirty="0" smtClean="0"/>
              <a:t>.‘</a:t>
            </a:r>
          </a:p>
          <a:p>
            <a:r>
              <a:rPr lang="en-US" dirty="0" smtClean="0"/>
              <a:t> </a:t>
            </a:r>
            <a:r>
              <a:rPr lang="en-US" dirty="0" smtClean="0"/>
              <a:t>Examples in which </a:t>
            </a:r>
            <a:r>
              <a:rPr lang="en-US" dirty="0" err="1" smtClean="0"/>
              <a:t>nano</a:t>
            </a:r>
            <a:r>
              <a:rPr lang="en-US" dirty="0" smtClean="0"/>
              <a:t> structured </a:t>
            </a:r>
            <a:r>
              <a:rPr lang="en-US" dirty="0" smtClean="0"/>
              <a:t>elements play a vital role are </a:t>
            </a:r>
            <a:r>
              <a:rPr lang="en-US" dirty="0" err="1" smtClean="0"/>
              <a:t>magnetotactic</a:t>
            </a:r>
            <a:r>
              <a:rPr lang="en-US" dirty="0" smtClean="0"/>
              <a:t> bacteria , </a:t>
            </a:r>
            <a:r>
              <a:rPr lang="en-US" dirty="0" err="1" smtClean="0"/>
              <a:t>ferritin</a:t>
            </a:r>
            <a:r>
              <a:rPr lang="en-US" dirty="0" smtClean="0"/>
              <a:t> </a:t>
            </a:r>
            <a:r>
              <a:rPr lang="en-US" dirty="0" smtClean="0"/>
              <a:t>, </a:t>
            </a:r>
            <a:r>
              <a:rPr lang="en-US" dirty="0" smtClean="0"/>
              <a:t>and </a:t>
            </a:r>
            <a:r>
              <a:rPr lang="en-US" dirty="0" err="1" smtClean="0"/>
              <a:t>molluscan</a:t>
            </a:r>
            <a:r>
              <a:rPr lang="en-US" dirty="0" smtClean="0"/>
              <a:t> teeth </a:t>
            </a:r>
            <a:r>
              <a:rPr lang="en-US" dirty="0" smtClean="0"/>
              <a: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defRPr/>
            </a:pPr>
            <a:r>
              <a:rPr lang="en-US" dirty="0" smtClean="0"/>
              <a:t>1986 K. Eric Drexler publishes “Engines of Creation” a futuristic book about nanotech</a:t>
            </a:r>
          </a:p>
          <a:p>
            <a:pPr>
              <a:defRPr/>
            </a:pPr>
            <a:r>
              <a:rPr lang="en-US" dirty="0" smtClean="0"/>
              <a:t>1989 Donald </a:t>
            </a:r>
            <a:r>
              <a:rPr lang="en-US" dirty="0" err="1" smtClean="0"/>
              <a:t>Eiger</a:t>
            </a:r>
            <a:r>
              <a:rPr lang="en-US" dirty="0" smtClean="0"/>
              <a:t> of IBM writes letters “IBM” using single atoms</a:t>
            </a:r>
          </a:p>
          <a:p>
            <a:pPr>
              <a:defRPr/>
            </a:pPr>
            <a:r>
              <a:rPr lang="en-US" dirty="0" smtClean="0"/>
              <a:t>1991 </a:t>
            </a:r>
            <a:r>
              <a:rPr lang="en-US" dirty="0" err="1" smtClean="0"/>
              <a:t>Sumio</a:t>
            </a:r>
            <a:r>
              <a:rPr lang="en-US" dirty="0" smtClean="0"/>
              <a:t> </a:t>
            </a:r>
            <a:r>
              <a:rPr lang="en-US" dirty="0" err="1" smtClean="0"/>
              <a:t>Iijima</a:t>
            </a:r>
            <a:r>
              <a:rPr lang="en-US" dirty="0" smtClean="0"/>
              <a:t> of NEC Japan discovers carbon </a:t>
            </a:r>
            <a:r>
              <a:rPr lang="en-US" dirty="0" err="1" smtClean="0"/>
              <a:t>nanotubes</a:t>
            </a:r>
            <a:r>
              <a:rPr lang="en-US" dirty="0" smtClean="0"/>
              <a:t>.</a:t>
            </a:r>
          </a:p>
          <a:p>
            <a:pPr>
              <a:defRPr/>
            </a:pPr>
            <a:r>
              <a:rPr lang="en-US" dirty="0" smtClean="0"/>
              <a:t>1993 Warren </a:t>
            </a:r>
            <a:r>
              <a:rPr lang="en-US" dirty="0" err="1" smtClean="0"/>
              <a:t>Robinett</a:t>
            </a:r>
            <a:r>
              <a:rPr lang="en-US" dirty="0" smtClean="0"/>
              <a:t> of </a:t>
            </a:r>
            <a:r>
              <a:rPr lang="en-US" dirty="0" err="1" smtClean="0"/>
              <a:t>Univ</a:t>
            </a:r>
            <a:r>
              <a:rPr lang="en-US" dirty="0" smtClean="0"/>
              <a:t> N Carolina and R. Stanley Williams of UCLA devise a virtual reality system connected to an STM that lets users see and touch atoms</a:t>
            </a:r>
          </a:p>
          <a:p>
            <a:pPr>
              <a:defRPr/>
            </a:pPr>
            <a:r>
              <a:rPr lang="en-US" dirty="0" smtClean="0"/>
              <a:t>1998 Delft </a:t>
            </a:r>
            <a:r>
              <a:rPr lang="en-US" dirty="0" smtClean="0"/>
              <a:t>Univ. </a:t>
            </a:r>
            <a:r>
              <a:rPr lang="en-US" dirty="0" smtClean="0"/>
              <a:t>of </a:t>
            </a:r>
            <a:r>
              <a:rPr lang="en-US" dirty="0" err="1" smtClean="0"/>
              <a:t>Technolgy</a:t>
            </a:r>
            <a:r>
              <a:rPr lang="en-US" dirty="0" smtClean="0"/>
              <a:t>  in Netherlands creates a transistor from a carbon </a:t>
            </a:r>
            <a:r>
              <a:rPr lang="en-US" dirty="0" err="1" smtClean="0"/>
              <a:t>nanotube</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nSpc>
                <a:spcPct val="90000"/>
              </a:lnSpc>
              <a:defRPr/>
            </a:pPr>
            <a:r>
              <a:rPr lang="en-US" dirty="0" smtClean="0"/>
              <a:t>1999 James Tour, now at Rice U. and Mark Reed of Yale demonstrate that single molecules can act as switches. (snap a wire then put molecule between STM like tips)</a:t>
            </a:r>
          </a:p>
          <a:p>
            <a:pPr>
              <a:lnSpc>
                <a:spcPct val="90000"/>
              </a:lnSpc>
              <a:defRPr/>
            </a:pPr>
            <a:r>
              <a:rPr lang="en-US" dirty="0" smtClean="0"/>
              <a:t>2000 The Clinton administration announces NNI, the National </a:t>
            </a:r>
            <a:r>
              <a:rPr lang="en-US" dirty="0" err="1" smtClean="0"/>
              <a:t>Nantotechnology</a:t>
            </a:r>
            <a:r>
              <a:rPr lang="en-US" dirty="0" smtClean="0"/>
              <a:t> Initiative- large funding now available for projects in nanotech.</a:t>
            </a:r>
          </a:p>
          <a:p>
            <a:pPr>
              <a:lnSpc>
                <a:spcPct val="90000"/>
              </a:lnSpc>
              <a:defRPr/>
            </a:pPr>
            <a:r>
              <a:rPr lang="en-US" dirty="0" smtClean="0"/>
              <a:t>2000 </a:t>
            </a:r>
            <a:r>
              <a:rPr lang="en-US" dirty="0" err="1" smtClean="0"/>
              <a:t>Eigler</a:t>
            </a:r>
            <a:r>
              <a:rPr lang="en-US" dirty="0" smtClean="0"/>
              <a:t> and other devise a quantum mirage- placing a magnetic atom at the focus of an elliptical ring of atoms creates an mirage atom at the other focus- transmitting info without wires?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Nano</a:t>
            </a:r>
            <a:r>
              <a:rPr lang="en-US" dirty="0" smtClean="0"/>
              <a:t> factory</a:t>
            </a:r>
            <a:endParaRPr lang="en-US" dirty="0"/>
          </a:p>
        </p:txBody>
      </p:sp>
      <p:sp>
        <p:nvSpPr>
          <p:cNvPr id="3" name="Content Placeholder 2"/>
          <p:cNvSpPr>
            <a:spLocks noGrp="1"/>
          </p:cNvSpPr>
          <p:nvPr>
            <p:ph idx="1"/>
          </p:nvPr>
        </p:nvSpPr>
        <p:spPr/>
        <p:txBody>
          <a:bodyPr>
            <a:normAutofit fontScale="85000" lnSpcReduction="10000"/>
          </a:bodyPr>
          <a:lstStyle/>
          <a:p>
            <a:pPr>
              <a:lnSpc>
                <a:spcPct val="110000"/>
              </a:lnSpc>
              <a:spcAft>
                <a:spcPct val="25000"/>
              </a:spcAft>
              <a:buFont typeface="Wingdings" pitchFamily="2" charset="2"/>
              <a:buChar char="Ø"/>
            </a:pPr>
            <a:r>
              <a:rPr lang="en-US" dirty="0" smtClean="0">
                <a:cs typeface="Arial" charset="0"/>
              </a:rPr>
              <a:t>Integrate large numbers of </a:t>
            </a:r>
            <a:r>
              <a:rPr lang="en-US" dirty="0" err="1" smtClean="0">
                <a:cs typeface="Arial" charset="0"/>
              </a:rPr>
              <a:t>nanoscale</a:t>
            </a:r>
            <a:r>
              <a:rPr lang="en-US" dirty="0" smtClean="0">
                <a:cs typeface="Arial" charset="0"/>
              </a:rPr>
              <a:t> chemical fabrication units</a:t>
            </a:r>
          </a:p>
          <a:p>
            <a:pPr>
              <a:lnSpc>
                <a:spcPct val="110000"/>
              </a:lnSpc>
              <a:spcAft>
                <a:spcPct val="25000"/>
              </a:spcAft>
              <a:buFont typeface="Wingdings" pitchFamily="2" charset="2"/>
              <a:buChar char="Ø"/>
            </a:pPr>
            <a:r>
              <a:rPr lang="en-US" dirty="0" smtClean="0">
                <a:cs typeface="Arial" charset="0"/>
              </a:rPr>
              <a:t>Combine </a:t>
            </a:r>
            <a:r>
              <a:rPr lang="en-US" dirty="0" err="1" smtClean="0">
                <a:cs typeface="Arial" charset="0"/>
              </a:rPr>
              <a:t>nanoscale</a:t>
            </a:r>
            <a:r>
              <a:rPr lang="en-US" dirty="0" smtClean="0">
                <a:cs typeface="Arial" charset="0"/>
              </a:rPr>
              <a:t> pieces into large-scale products</a:t>
            </a:r>
          </a:p>
          <a:p>
            <a:pPr>
              <a:lnSpc>
                <a:spcPct val="110000"/>
              </a:lnSpc>
              <a:spcAft>
                <a:spcPct val="25000"/>
              </a:spcAft>
              <a:buFont typeface="Wingdings" pitchFamily="2" charset="2"/>
              <a:buChar char="Ø"/>
            </a:pPr>
            <a:r>
              <a:rPr lang="en-US" dirty="0" smtClean="0">
                <a:cs typeface="Arial" charset="0"/>
              </a:rPr>
              <a:t>General-purpose manufacturing in a tabletop format</a:t>
            </a:r>
          </a:p>
          <a:p>
            <a:pPr>
              <a:lnSpc>
                <a:spcPct val="110000"/>
              </a:lnSpc>
              <a:spcAft>
                <a:spcPct val="25000"/>
              </a:spcAft>
              <a:buFont typeface="Wingdings" pitchFamily="2" charset="2"/>
              <a:buChar char="Ø"/>
            </a:pPr>
            <a:r>
              <a:rPr lang="en-US" dirty="0" smtClean="0">
                <a:cs typeface="Arial" charset="0"/>
              </a:rPr>
              <a:t>Extremely advanced products with compact functionality</a:t>
            </a:r>
          </a:p>
          <a:p>
            <a:pPr>
              <a:lnSpc>
                <a:spcPct val="110000"/>
              </a:lnSpc>
              <a:spcAft>
                <a:spcPct val="25000"/>
              </a:spcAft>
              <a:buFont typeface="Wingdings" pitchFamily="2" charset="2"/>
              <a:buChar char="Ø"/>
            </a:pPr>
            <a:r>
              <a:rPr lang="en-US" smtClean="0">
                <a:cs typeface="Arial" charset="0"/>
              </a:rPr>
              <a:t>Produce its own weight in hours; produce copies of itself</a:t>
            </a:r>
          </a:p>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Molecular nanotechnology</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Several species of aquatic bacteria use the </a:t>
            </a:r>
            <a:r>
              <a:rPr lang="en-US" dirty="0" smtClean="0"/>
              <a:t>Earth's magnetic </a:t>
            </a:r>
            <a:r>
              <a:rPr lang="en-US" dirty="0" smtClean="0"/>
              <a:t>field to orient themselves. They are able to do this because they contain chains of </a:t>
            </a:r>
            <a:r>
              <a:rPr lang="en-US" dirty="0" err="1" smtClean="0"/>
              <a:t>nanosized</a:t>
            </a:r>
            <a:r>
              <a:rPr lang="en-US" dirty="0" smtClean="0"/>
              <a:t>, single-domain </a:t>
            </a:r>
            <a:r>
              <a:rPr lang="en-US" dirty="0" smtClean="0"/>
              <a:t>magnetite (Fe</a:t>
            </a:r>
            <a:r>
              <a:rPr lang="en-US" baseline="-25000" dirty="0" smtClean="0"/>
              <a:t>3</a:t>
            </a:r>
            <a:r>
              <a:rPr lang="en-US" dirty="0" smtClean="0"/>
              <a:t>O</a:t>
            </a:r>
            <a:r>
              <a:rPr lang="en-US" baseline="-25000" dirty="0" smtClean="0"/>
              <a:t>4</a:t>
            </a:r>
            <a:r>
              <a:rPr lang="en-US" dirty="0" smtClean="0"/>
              <a:t> </a:t>
            </a:r>
            <a:r>
              <a:rPr lang="en-US" dirty="0" smtClean="0"/>
              <a:t>)particles</a:t>
            </a:r>
            <a:r>
              <a:rPr lang="en-US" dirty="0" smtClean="0"/>
              <a:t>. Because they have established their orientation, they are </a:t>
            </a:r>
            <a:r>
              <a:rPr lang="en-US" dirty="0" smtClean="0"/>
              <a:t>able to </a:t>
            </a:r>
            <a:r>
              <a:rPr lang="en-US" dirty="0" smtClean="0"/>
              <a:t>swim down to nutriments and away from what is lethal to them, oxygen.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Another example </a:t>
            </a:r>
            <a:r>
              <a:rPr lang="en-US" dirty="0" smtClean="0"/>
              <a:t>of </a:t>
            </a:r>
            <a:r>
              <a:rPr lang="en-US" dirty="0" err="1" smtClean="0"/>
              <a:t>nano</a:t>
            </a:r>
            <a:r>
              <a:rPr lang="en-US" dirty="0" smtClean="0"/>
              <a:t> materials </a:t>
            </a:r>
            <a:r>
              <a:rPr lang="en-US" dirty="0" smtClean="0"/>
              <a:t>in nature is the storage of iron in a </a:t>
            </a:r>
            <a:r>
              <a:rPr lang="en-US" dirty="0" err="1" smtClean="0"/>
              <a:t>bioavailable</a:t>
            </a:r>
            <a:r>
              <a:rPr lang="en-US" dirty="0" smtClean="0"/>
              <a:t> form within the 8 nm protein cavity </a:t>
            </a:r>
            <a:r>
              <a:rPr lang="en-US" dirty="0" smtClean="0"/>
              <a:t>of </a:t>
            </a:r>
            <a:r>
              <a:rPr lang="en-US" dirty="0" err="1" smtClean="0"/>
              <a:t>ferritin</a:t>
            </a:r>
            <a:endParaRPr lang="en-US" dirty="0" smtClean="0"/>
          </a:p>
          <a:p>
            <a:r>
              <a:rPr lang="en-US" dirty="0" smtClean="0"/>
              <a:t>Some consider biological </a:t>
            </a:r>
            <a:r>
              <a:rPr lang="en-US" dirty="0" err="1" smtClean="0"/>
              <a:t>nanomaterials</a:t>
            </a:r>
            <a:r>
              <a:rPr lang="en-US" dirty="0" smtClean="0"/>
              <a:t> as </a:t>
            </a:r>
            <a:r>
              <a:rPr lang="en-US" dirty="0" smtClean="0"/>
              <a:t>model systems </a:t>
            </a:r>
            <a:r>
              <a:rPr lang="en-US" dirty="0" smtClean="0"/>
              <a:t>for developing technologically useful </a:t>
            </a:r>
            <a:r>
              <a:rPr lang="en-US" dirty="0" err="1" smtClean="0"/>
              <a:t>nanomaterials</a:t>
            </a:r>
            <a:endParaRPr lang="en-US" dirty="0" smtClean="0"/>
          </a:p>
          <a:p>
            <a:pPr>
              <a:buNone/>
            </a:pPr>
            <a:r>
              <a:rPr lang="en-US"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Scientific work on this subject can be traced back over 100 years. </a:t>
            </a:r>
            <a:endParaRPr lang="en-US" dirty="0" smtClean="0"/>
          </a:p>
          <a:p>
            <a:r>
              <a:rPr lang="en-US" dirty="0" smtClean="0"/>
              <a:t>In </a:t>
            </a:r>
            <a:r>
              <a:rPr lang="en-US" dirty="0" smtClean="0"/>
              <a:t>1861 the British chemist </a:t>
            </a:r>
            <a:r>
              <a:rPr lang="en-US" dirty="0" smtClean="0"/>
              <a:t>Thomas Graham </a:t>
            </a:r>
            <a:r>
              <a:rPr lang="en-US" dirty="0" smtClean="0"/>
              <a:t>coined the term colloid to describe a solution containing 1 to 100 nm diameter particles </a:t>
            </a:r>
            <a:r>
              <a:rPr lang="en-US" dirty="0" smtClean="0"/>
              <a:t>in suspension</a:t>
            </a:r>
          </a:p>
          <a:p>
            <a:r>
              <a:rPr lang="en-US" dirty="0" smtClean="0"/>
              <a:t>Around the turn of the century, such famous scientists as Rayleigh, Maxwell, and </a:t>
            </a:r>
            <a:r>
              <a:rPr lang="en-US" dirty="0" smtClean="0"/>
              <a:t>Einstein studied </a:t>
            </a:r>
            <a:r>
              <a:rPr lang="en-US" dirty="0" smtClean="0"/>
              <a:t>colloids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1930 the Langmuir–Blodgett method for developing monolayer films </a:t>
            </a:r>
            <a:r>
              <a:rPr lang="en-US" dirty="0" smtClean="0"/>
              <a:t>was developed.</a:t>
            </a:r>
          </a:p>
          <a:p>
            <a:r>
              <a:rPr lang="en-US" dirty="0" smtClean="0"/>
              <a:t> </a:t>
            </a:r>
            <a:r>
              <a:rPr lang="en-US" dirty="0" smtClean="0"/>
              <a:t>By 1960 </a:t>
            </a:r>
            <a:r>
              <a:rPr lang="en-US" dirty="0" err="1" smtClean="0"/>
              <a:t>Uyeda</a:t>
            </a:r>
            <a:r>
              <a:rPr lang="en-US" dirty="0" smtClean="0"/>
              <a:t> had used electron microscopy and diffraction to study individual particles</a:t>
            </a:r>
            <a:r>
              <a:rPr lang="en-US" dirty="0" smtClean="0"/>
              <a:t>. </a:t>
            </a:r>
          </a:p>
          <a:p>
            <a:r>
              <a:rPr lang="en-US" dirty="0" smtClean="0"/>
              <a:t>At </a:t>
            </a:r>
            <a:r>
              <a:rPr lang="en-US" dirty="0" smtClean="0"/>
              <a:t>about the same time arc, plasma, and chemical flame furnaces were employed to produce </a:t>
            </a:r>
            <a:r>
              <a:rPr lang="en-US" dirty="0" smtClean="0"/>
              <a:t>submicron particles</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Magnetic alloy particles for use in magnetic tapes were produced in 1970. </a:t>
            </a:r>
            <a:endParaRPr lang="en-US" dirty="0" smtClean="0"/>
          </a:p>
          <a:p>
            <a:r>
              <a:rPr lang="en-US" dirty="0" smtClean="0"/>
              <a:t>By </a:t>
            </a:r>
            <a:r>
              <a:rPr lang="en-US" dirty="0" smtClean="0"/>
              <a:t>1980, </a:t>
            </a:r>
            <a:r>
              <a:rPr lang="en-US" dirty="0" smtClean="0"/>
              <a:t>studies were </a:t>
            </a:r>
            <a:r>
              <a:rPr lang="en-US" dirty="0" smtClean="0"/>
              <a:t>made of clusters containing fewer than 100 atoms. </a:t>
            </a:r>
            <a:endParaRPr lang="en-US" dirty="0" smtClean="0"/>
          </a:p>
          <a:p>
            <a:r>
              <a:rPr lang="en-US" dirty="0" smtClean="0"/>
              <a:t>In </a:t>
            </a:r>
            <a:r>
              <a:rPr lang="en-US" dirty="0" smtClean="0"/>
              <a:t>1985, a team led by Smalley and </a:t>
            </a:r>
            <a:r>
              <a:rPr lang="en-US" dirty="0" err="1" smtClean="0"/>
              <a:t>Kroto</a:t>
            </a:r>
            <a:r>
              <a:rPr lang="en-US" dirty="0" smtClean="0"/>
              <a:t> found </a:t>
            </a:r>
            <a:r>
              <a:rPr lang="en-US" dirty="0" smtClean="0"/>
              <a:t>spectroscopic evidence that C60 clusters were unusually stable. </a:t>
            </a:r>
            <a:endParaRPr lang="en-US" dirty="0" smtClean="0"/>
          </a:p>
          <a:p>
            <a:r>
              <a:rPr lang="en-US" dirty="0" smtClean="0"/>
              <a:t>In </a:t>
            </a:r>
            <a:r>
              <a:rPr lang="en-US" dirty="0" smtClean="0"/>
              <a:t>1991, </a:t>
            </a:r>
            <a:r>
              <a:rPr lang="en-US" dirty="0" err="1" smtClean="0"/>
              <a:t>Iijima</a:t>
            </a:r>
            <a:r>
              <a:rPr lang="en-US" dirty="0" smtClean="0"/>
              <a:t> reported studies </a:t>
            </a:r>
            <a:r>
              <a:rPr lang="en-US" dirty="0" smtClean="0"/>
              <a:t>of graphitic </a:t>
            </a:r>
            <a:r>
              <a:rPr lang="en-US" dirty="0" smtClean="0"/>
              <a:t>carbon tube filaments.</a:t>
            </a:r>
          </a:p>
          <a:p>
            <a:pPr>
              <a:buNone/>
            </a:pPr>
            <a:endParaRPr lang="en-US" dirty="0" smtClean="0"/>
          </a:p>
          <a:p>
            <a:pPr>
              <a:buNone/>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Research on </a:t>
            </a:r>
            <a:r>
              <a:rPr lang="en-US" dirty="0" err="1" smtClean="0"/>
              <a:t>nano</a:t>
            </a:r>
            <a:r>
              <a:rPr lang="en-US" dirty="0" smtClean="0"/>
              <a:t> materials </a:t>
            </a:r>
            <a:r>
              <a:rPr lang="en-US" dirty="0" smtClean="0"/>
              <a:t>has been stimulated by their technological applications. </a:t>
            </a:r>
            <a:endParaRPr lang="en-US" dirty="0" smtClean="0"/>
          </a:p>
          <a:p>
            <a:pPr>
              <a:buNone/>
            </a:pPr>
            <a:endParaRPr lang="en-US" dirty="0" smtClean="0"/>
          </a:p>
          <a:p>
            <a:r>
              <a:rPr lang="en-US" dirty="0" smtClean="0"/>
              <a:t>The first </a:t>
            </a:r>
            <a:r>
              <a:rPr lang="en-US" dirty="0" smtClean="0"/>
              <a:t>technological use </a:t>
            </a:r>
            <a:r>
              <a:rPr lang="en-US" dirty="0" smtClean="0"/>
              <a:t>of these materials were as catalysts </a:t>
            </a:r>
            <a:r>
              <a:rPr lang="en-US" dirty="0" smtClean="0"/>
              <a:t> </a:t>
            </a:r>
            <a:r>
              <a:rPr lang="en-US" dirty="0" smtClean="0"/>
              <a:t>and pigments </a:t>
            </a:r>
          </a:p>
          <a:p>
            <a:pPr>
              <a:buNone/>
            </a:pP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1625</Words>
  <Application>Microsoft Office PowerPoint</Application>
  <PresentationFormat>On-screen Show (4:3)</PresentationFormat>
  <Paragraphs>119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NANO</vt:lpstr>
      <vt:lpstr>Slide 2</vt:lpstr>
      <vt:lpstr>Slide 3</vt:lpstr>
      <vt:lpstr>Slide 4</vt:lpstr>
      <vt:lpstr>Slide 5</vt:lpstr>
      <vt:lpstr>Slide 6</vt:lpstr>
      <vt:lpstr>Slide 7</vt:lpstr>
      <vt:lpstr>Slide 8</vt:lpstr>
      <vt:lpstr>Slide 9</vt:lpstr>
      <vt:lpstr> What is nano technology</vt:lpstr>
      <vt:lpstr>Slide 11</vt:lpstr>
      <vt:lpstr>Slide 12</vt:lpstr>
      <vt:lpstr>Slide 13</vt:lpstr>
      <vt:lpstr>Slide 14</vt:lpstr>
      <vt:lpstr>Slide 15</vt:lpstr>
      <vt:lpstr>Assemblers</vt:lpstr>
      <vt:lpstr>Slide 17</vt:lpstr>
      <vt:lpstr>Slide 18</vt:lpstr>
      <vt:lpstr>Slide 19</vt:lpstr>
      <vt:lpstr>Slide 20</vt:lpstr>
      <vt:lpstr>Slide 21</vt:lpstr>
      <vt:lpstr>Top down and bottom up</vt:lpstr>
      <vt:lpstr>Scale of things</vt:lpstr>
      <vt:lpstr>Slide 24</vt:lpstr>
      <vt:lpstr>Slide 25</vt:lpstr>
      <vt:lpstr>Slide 26</vt:lpstr>
      <vt:lpstr>Some Problems in biology and chemistry now answered</vt:lpstr>
      <vt:lpstr>It is easy to answer some of these questions. You just look at the thing</vt:lpstr>
      <vt:lpstr>A few nanometer milestones reached</vt:lpstr>
      <vt:lpstr>Slide 30</vt:lpstr>
      <vt:lpstr>Slide 31</vt:lpstr>
      <vt:lpstr>The Nano factory</vt:lpstr>
      <vt:lpstr>Molecular nanotechnology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dc:title>
  <dc:creator/>
  <cp:lastModifiedBy>rose</cp:lastModifiedBy>
  <cp:revision>48</cp:revision>
  <dcterms:created xsi:type="dcterms:W3CDTF">2006-08-16T00:00:00Z</dcterms:created>
  <dcterms:modified xsi:type="dcterms:W3CDTF">2013-01-24T01:05:17Z</dcterms:modified>
</cp:coreProperties>
</file>